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8"/>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4" r:id="rId18"/>
    <p:sldId id="343" r:id="rId19"/>
    <p:sldId id="341" r:id="rId20"/>
    <p:sldId id="346" r:id="rId21"/>
    <p:sldId id="348" r:id="rId22"/>
    <p:sldId id="349" r:id="rId23"/>
    <p:sldId id="350" r:id="rId24"/>
    <p:sldId id="351" r:id="rId25"/>
    <p:sldId id="352" r:id="rId26"/>
    <p:sldId id="353" r:id="rId27"/>
    <p:sldId id="354" r:id="rId28"/>
    <p:sldId id="355" r:id="rId29"/>
    <p:sldId id="356" r:id="rId30"/>
    <p:sldId id="357" r:id="rId31"/>
    <p:sldId id="358" r:id="rId32"/>
    <p:sldId id="328" r:id="rId33"/>
    <p:sldId id="359" r:id="rId34"/>
    <p:sldId id="342" r:id="rId35"/>
    <p:sldId id="329" r:id="rId36"/>
    <p:sldId id="33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63"/>
    <p:restoredTop sz="96327"/>
  </p:normalViewPr>
  <p:slideViewPr>
    <p:cSldViewPr snapToGrid="0" snapToObjects="1">
      <p:cViewPr varScale="1">
        <p:scale>
          <a:sx n="129" d="100"/>
          <a:sy n="129" d="100"/>
        </p:scale>
        <p:origin x="240" y="10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9467376C-75E8-D243-BDCD-E4DF5173197D}" type="presOf" srcId="{1AD416CF-0432-49ED-9B00-78C8F8E129AA}" destId="{C3A8EC70-882D-CC41-90FC-4DB1F2441235}" srcOrd="0" destOrd="0" presId="urn:microsoft.com/office/officeart/2016/7/layout/BasicLinearProcessNumbered"/>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49"/>
      </dsp:txXfrm>
    </dsp:sp>
    <dsp:sp modelId="{113D60E8-0DB7-3648-A9F0-AAD1475A906F}">
      <dsp:nvSpPr>
        <dsp:cNvPr id="0" name=""/>
        <dsp:cNvSpPr/>
      </dsp:nvSpPr>
      <dsp:spPr>
        <a:xfrm>
          <a:off x="1060549" y="371475"/>
          <a:ext cx="1114424" cy="1114424"/>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9"/>
        <a:ext cx="788016" cy="788016"/>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49"/>
      </dsp:txXfrm>
    </dsp:sp>
    <dsp:sp modelId="{524A982D-8E6D-A34B-AB1E-3694665CB8F6}">
      <dsp:nvSpPr>
        <dsp:cNvPr id="0" name=""/>
        <dsp:cNvSpPr/>
      </dsp:nvSpPr>
      <dsp:spPr>
        <a:xfrm>
          <a:off x="4619625" y="371475"/>
          <a:ext cx="1114424" cy="1114424"/>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9"/>
        <a:ext cx="788016" cy="788016"/>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49"/>
      </dsp:txXfrm>
    </dsp:sp>
    <dsp:sp modelId="{C3A8EC70-882D-CC41-90FC-4DB1F2441235}">
      <dsp:nvSpPr>
        <dsp:cNvPr id="0" name=""/>
        <dsp:cNvSpPr/>
      </dsp:nvSpPr>
      <dsp:spPr>
        <a:xfrm>
          <a:off x="8178700" y="371475"/>
          <a:ext cx="1114424" cy="1114424"/>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9"/>
        <a:ext cx="788016" cy="788016"/>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11/9/2024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135669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2875196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114354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36</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9/11/24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9/11/24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9/11/24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State-centric vs History-centric</a:t>
            </a:r>
          </a:p>
          <a:p>
            <a:r>
              <a:rPr lang="en-AU" sz="2400" b="1" dirty="0">
                <a:effectLst/>
              </a:rPr>
              <a:t>State-centric is a snapshot of the current system e.g. hard drive or even memory</a:t>
            </a:r>
          </a:p>
          <a:p>
            <a:pPr lvl="1"/>
            <a:r>
              <a:rPr lang="en-AU" sz="2200" b="1" dirty="0">
                <a:effectLst/>
              </a:rPr>
              <a:t>Infer prior states from snapshot</a:t>
            </a:r>
          </a:p>
          <a:p>
            <a:r>
              <a:rPr lang="en-AU" sz="2400" b="1" dirty="0">
                <a:effectLst/>
              </a:rPr>
              <a:t>History-centric (aka log-centric): timestamped events that may establish a full record of events</a:t>
            </a:r>
          </a:p>
          <a:p>
            <a:pPr lvl="1"/>
            <a:r>
              <a:rPr lang="en-AU" b="1"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Use of tools to assist in examination of data of recovering files of interest, </a:t>
            </a:r>
          </a:p>
          <a:p>
            <a:pPr lvl="1"/>
            <a:r>
              <a:rPr lang="en-AU" b="1" dirty="0">
                <a:effectLst/>
              </a:rPr>
              <a:t>Analysis of hard drives and smartphones: Autopsy/The Sleuth Kit</a:t>
            </a:r>
          </a:p>
          <a:p>
            <a:pPr lvl="1"/>
            <a:r>
              <a:rPr lang="en-AU" b="1" dirty="0">
                <a:effectLst/>
              </a:rPr>
              <a:t>Memory Analysis: Volatility 3</a:t>
            </a:r>
          </a:p>
          <a:p>
            <a:pPr lvl="1"/>
            <a:r>
              <a:rPr lang="en-AU" b="1" dirty="0">
                <a:effectLst/>
              </a:rPr>
              <a:t>Windows specific forensics: Arsenal Recon: Registry (Live and Hive), Disk Images, Hibernation files</a:t>
            </a:r>
          </a:p>
          <a:p>
            <a:pPr lvl="1"/>
            <a:r>
              <a:rPr lang="en-AU" b="1" dirty="0">
                <a:effectLst/>
              </a:rPr>
              <a:t>Network Analysis: Wireshark</a:t>
            </a:r>
          </a:p>
          <a:p>
            <a:pPr lvl="1"/>
            <a:r>
              <a:rPr lang="en-AU" b="1" dirty="0">
                <a:effectLst/>
              </a:rPr>
              <a:t>Mobile device forensics: iPhone Backup Analyzer, </a:t>
            </a:r>
            <a:r>
              <a:rPr lang="en-AU" b="1" dirty="0" err="1">
                <a:effectLst/>
              </a:rPr>
              <a:t>iExplorer</a:t>
            </a:r>
            <a:r>
              <a:rPr lang="en-AU" b="1" dirty="0">
                <a:effectLst/>
              </a:rPr>
              <a:t>, Autopsy, Scalpel, FTK Imager</a:t>
            </a:r>
          </a:p>
          <a:p>
            <a:r>
              <a:rPr lang="en-AU" b="1"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this case the data is presented in easy to access format and includes:</a:t>
            </a:r>
          </a:p>
          <a:p>
            <a:pPr lvl="1"/>
            <a:r>
              <a:rPr lang="en-AU" b="1" dirty="0">
                <a:effectLst/>
              </a:rPr>
              <a:t>Files: organised by type and most recently accessed</a:t>
            </a:r>
          </a:p>
          <a:p>
            <a:pPr lvl="1"/>
            <a:r>
              <a:rPr lang="en-AU" b="1" dirty="0">
                <a:effectLst/>
              </a:rPr>
              <a:t>Deleted files that are able to (in part or whole) be recovered</a:t>
            </a:r>
          </a:p>
          <a:p>
            <a:pPr lvl="1"/>
            <a:r>
              <a:rPr lang="en-AU" b="1" dirty="0">
                <a:effectLst/>
              </a:rPr>
              <a:t>Extracted data:</a:t>
            </a:r>
          </a:p>
          <a:p>
            <a:pPr lvl="2"/>
            <a:r>
              <a:rPr lang="en-AU" b="1" dirty="0">
                <a:effectLst/>
              </a:rPr>
              <a:t>Contacts</a:t>
            </a:r>
          </a:p>
          <a:p>
            <a:pPr lvl="2"/>
            <a:r>
              <a:rPr lang="en-AU" b="1" dirty="0">
                <a:effectLst/>
              </a:rPr>
              <a:t>EXIF data: data embedded in images by cameras containing a image details, timestamp, camera information and location</a:t>
            </a:r>
          </a:p>
          <a:p>
            <a:pPr lvl="2"/>
            <a:r>
              <a:rPr lang="en-AU" b="1" dirty="0">
                <a:effectLst/>
              </a:rPr>
              <a:t>GPS information: this can be obtained from Google and other services that store location history</a:t>
            </a:r>
          </a:p>
          <a:p>
            <a:pPr lvl="2"/>
            <a:r>
              <a:rPr lang="en-AU" b="1" dirty="0">
                <a:effectLst/>
              </a:rPr>
              <a:t>Messages: SMS and other types of messages</a:t>
            </a:r>
          </a:p>
          <a:p>
            <a:pPr lvl="1"/>
            <a:r>
              <a:rPr lang="en-AU" b="1" dirty="0">
                <a:effectLst/>
              </a:rPr>
              <a:t>Email</a:t>
            </a:r>
          </a:p>
          <a:p>
            <a:pPr lvl="1"/>
            <a:r>
              <a:rPr lang="en-AU" b="1"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effectLst/>
              </a:rPr>
              <a:t>Can capture memory on machines using tools such as AVML (</a:t>
            </a:r>
            <a:r>
              <a:rPr lang="en-AU" b="1" dirty="0">
                <a:effectLst/>
                <a:hlinkClick r:id="rId3"/>
              </a:rPr>
              <a:t>https://github.com/microsoft/avml</a:t>
            </a:r>
            <a:r>
              <a:rPr lang="en-AU" b="1" dirty="0">
                <a:effectLst/>
              </a:rPr>
              <a:t>) or FTK Imager that produces a memory snapshot </a:t>
            </a:r>
          </a:p>
          <a:p>
            <a:r>
              <a:rPr lang="en-AU" b="1" dirty="0">
                <a:effectLst/>
              </a:rPr>
              <a:t>Using a memory analysis tool Volatility, we can analyse the image created in the previous step.</a:t>
            </a:r>
          </a:p>
          <a:p>
            <a:r>
              <a:rPr lang="en-AU" b="1" dirty="0">
                <a:effectLst/>
              </a:rPr>
              <a:t>To process an image with Volatility we need to specify the profile of the memory image which matches the operating system version of the memory dump</a:t>
            </a:r>
          </a:p>
          <a:p>
            <a:r>
              <a:rPr lang="en-AU" b="1" dirty="0">
                <a:effectLst/>
              </a:rPr>
              <a:t>You can then analyse the dump for artifacts using a set of plugins that are available to read:</a:t>
            </a:r>
          </a:p>
          <a:p>
            <a:pPr lvl="1"/>
            <a:r>
              <a:rPr lang="en-AU" b="1" dirty="0"/>
              <a:t>Network information</a:t>
            </a:r>
          </a:p>
          <a:p>
            <a:pPr lvl="1"/>
            <a:r>
              <a:rPr lang="en-AU" b="1" dirty="0"/>
              <a:t>Process information: detect if malware was running</a:t>
            </a:r>
          </a:p>
          <a:p>
            <a:pPr lvl="1"/>
            <a:r>
              <a:rPr lang="en-AU" b="1" dirty="0"/>
              <a:t>Kernel modules that were loaded </a:t>
            </a:r>
          </a:p>
          <a:p>
            <a:pPr lvl="1"/>
            <a:r>
              <a:rPr lang="en-AU" b="1" dirty="0"/>
              <a:t>Files in use by processes</a:t>
            </a:r>
          </a:p>
          <a:p>
            <a:pPr lvl="1"/>
            <a:r>
              <a:rPr lang="en-AU" b="1"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t>List the processes that were running and search for anything unusual such as malware</a:t>
            </a:r>
          </a:p>
          <a:p>
            <a:r>
              <a:rPr lang="en-AU" b="1" dirty="0"/>
              <a:t>Dump the process and associated memory in order to analyse it further</a:t>
            </a:r>
          </a:p>
          <a:p>
            <a:pPr lvl="1"/>
            <a:r>
              <a:rPr lang="en-AU" b="1" dirty="0"/>
              <a:t>Look for strings in the process that help identify malware</a:t>
            </a:r>
          </a:p>
          <a:p>
            <a:pPr lvl="1"/>
            <a:r>
              <a:rPr lang="en-AU" b="1" dirty="0"/>
              <a:t>Identify user credentials such as usernames and passwords </a:t>
            </a:r>
          </a:p>
          <a:p>
            <a:pPr lvl="1"/>
            <a:r>
              <a:rPr lang="en-AU" b="1" dirty="0"/>
              <a:t>Other details</a:t>
            </a:r>
          </a:p>
          <a:p>
            <a:r>
              <a:rPr lang="en-AU" b="1" dirty="0"/>
              <a:t>Dump the files that are open in memory to examine the contents</a:t>
            </a:r>
          </a:p>
          <a:p>
            <a:r>
              <a:rPr lang="en-AU" b="1" dirty="0">
                <a:effectLst/>
              </a:rPr>
              <a:t>Can read contents of files, registry, clipboard, history of commands typed in shells or </a:t>
            </a:r>
            <a:r>
              <a:rPr lang="en-AU" b="1" dirty="0" err="1">
                <a:effectLst/>
              </a:rPr>
              <a:t>cmd.exe</a:t>
            </a:r>
            <a:r>
              <a:rPr lang="en-AU" b="1" dirty="0">
                <a:effectLst/>
              </a:rPr>
              <a:t> and output of those commands</a:t>
            </a:r>
          </a:p>
          <a:p>
            <a:r>
              <a:rPr lang="en-AU" b="1" dirty="0">
                <a:effectLst/>
              </a:rPr>
              <a:t>Network information will say where and with who the machine was communicating</a:t>
            </a:r>
          </a:p>
          <a:p>
            <a:pPr lvl="1"/>
            <a:r>
              <a:rPr lang="en-AU" b="1" dirty="0">
                <a:effectLst/>
              </a:rPr>
              <a:t>Malware contacting command and control servers </a:t>
            </a:r>
          </a:p>
          <a:p>
            <a:pPr lvl="1"/>
            <a:r>
              <a:rPr lang="en-AU" b="1" dirty="0">
                <a:effectLst/>
              </a:rPr>
              <a:t>Data being exfiltrated </a:t>
            </a:r>
            <a:endParaRPr lang="en-AU" b="1"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Analysis is going to be led by the crime being investigated</a:t>
            </a:r>
          </a:p>
          <a:p>
            <a:r>
              <a:rPr lang="en-AU" b="1" dirty="0">
                <a:effectLst/>
              </a:rPr>
              <a:t>Attribution: attributing actions to an individual</a:t>
            </a:r>
          </a:p>
          <a:p>
            <a:r>
              <a:rPr lang="en-AU" b="1" dirty="0">
                <a:effectLst/>
              </a:rPr>
              <a:t>Alibis and statements: cross-checking information provided by individuals with digital evidence</a:t>
            </a:r>
          </a:p>
          <a:p>
            <a:r>
              <a:rPr lang="en-AU" b="1" dirty="0">
                <a:effectLst/>
              </a:rPr>
              <a:t>Intents: In addition to finding objective evidence of a crime, intent (legal term </a:t>
            </a:r>
            <a:r>
              <a:rPr lang="en-AU" b="1" i="1" dirty="0" err="1">
                <a:effectLst/>
              </a:rPr>
              <a:t>mens</a:t>
            </a:r>
            <a:r>
              <a:rPr lang="en-AU" b="1" i="1" dirty="0">
                <a:effectLst/>
              </a:rPr>
              <a:t> rea</a:t>
            </a:r>
            <a:r>
              <a:rPr lang="en-AU" b="1" dirty="0">
                <a:effectLst/>
              </a:rPr>
              <a:t>) can also be explored </a:t>
            </a:r>
          </a:p>
          <a:p>
            <a:r>
              <a:rPr lang="en-AU" b="1" dirty="0">
                <a:effectLst/>
              </a:rPr>
              <a:t>Will examine evidence in the form of</a:t>
            </a:r>
          </a:p>
          <a:p>
            <a:pPr lvl="1"/>
            <a:r>
              <a:rPr lang="en-AU" b="1"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Evidence is accumulated that is related to the crime:</a:t>
            </a:r>
          </a:p>
          <a:p>
            <a:pPr lvl="1"/>
            <a:r>
              <a:rPr lang="en-AU" b="1" dirty="0">
                <a:effectLst/>
              </a:rPr>
              <a:t>Timelines of activities</a:t>
            </a:r>
          </a:p>
          <a:p>
            <a:pPr lvl="2"/>
            <a:r>
              <a:rPr lang="en-AU" b="1" dirty="0">
                <a:effectLst/>
              </a:rPr>
              <a:t>Supporting claimed timeline of events</a:t>
            </a:r>
          </a:p>
          <a:p>
            <a:pPr lvl="1"/>
            <a:r>
              <a:rPr lang="en-AU" b="1" dirty="0">
                <a:effectLst/>
              </a:rPr>
              <a:t>Locations of suspects and defendants</a:t>
            </a:r>
          </a:p>
          <a:p>
            <a:pPr lvl="2"/>
            <a:r>
              <a:rPr lang="en-AU" b="1" dirty="0">
                <a:effectLst/>
              </a:rPr>
              <a:t>Geolocated from images posted on social media</a:t>
            </a:r>
          </a:p>
          <a:p>
            <a:pPr lvl="2"/>
            <a:r>
              <a:rPr lang="en-AU" b="1" dirty="0">
                <a:effectLst/>
              </a:rPr>
              <a:t>Geolocation and heartrate data from Fitbit data  </a:t>
            </a:r>
          </a:p>
          <a:p>
            <a:pPr lvl="1"/>
            <a:r>
              <a:rPr lang="en-AU" b="1" dirty="0">
                <a:effectLst/>
              </a:rPr>
              <a:t>Activities on the computer</a:t>
            </a:r>
          </a:p>
          <a:p>
            <a:pPr lvl="2"/>
            <a:r>
              <a:rPr lang="en-AU" b="1" dirty="0">
                <a:effectLst/>
              </a:rPr>
              <a:t>Search history:</a:t>
            </a:r>
          </a:p>
          <a:p>
            <a:pPr lvl="3"/>
            <a:r>
              <a:rPr lang="en-AU" b="1" dirty="0">
                <a:effectLst/>
              </a:rPr>
              <a:t>Searching for means of committing crimes e.g. poisoning, explosives</a:t>
            </a:r>
          </a:p>
          <a:p>
            <a:pPr lvl="2"/>
            <a:r>
              <a:rPr lang="en-AU" b="1" dirty="0">
                <a:effectLst/>
              </a:rPr>
              <a:t>Network data</a:t>
            </a:r>
          </a:p>
          <a:p>
            <a:pPr lvl="3"/>
            <a:r>
              <a:rPr lang="en-AU" b="1"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Image files come in a variety of different formats but contain</a:t>
            </a:r>
          </a:p>
          <a:p>
            <a:pPr lvl="1"/>
            <a:r>
              <a:rPr lang="en-AU" b="1" dirty="0">
                <a:effectLst/>
              </a:rPr>
              <a:t>Formats include JPEG, TIFF, GIF, BMP, PNG</a:t>
            </a:r>
          </a:p>
          <a:p>
            <a:pPr lvl="1"/>
            <a:r>
              <a:rPr lang="en-AU" b="1" dirty="0">
                <a:effectLst/>
              </a:rPr>
              <a:t>Data: pixels which are represented by n bits to represent amount of red, green and blue</a:t>
            </a:r>
          </a:p>
          <a:p>
            <a:pPr lvl="1"/>
            <a:r>
              <a:rPr lang="en-AU" b="1" dirty="0">
                <a:effectLst/>
              </a:rPr>
              <a:t>Data can be raw or compressed using lossless or lossy compression</a:t>
            </a:r>
          </a:p>
          <a:p>
            <a:pPr lvl="1"/>
            <a:r>
              <a:rPr lang="en-AU" b="1" dirty="0">
                <a:effectLst/>
              </a:rPr>
              <a:t>Data can be held as a raster format or vector format</a:t>
            </a:r>
          </a:p>
          <a:p>
            <a:r>
              <a:rPr lang="en-AU" b="1"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image authenticity (Photoshopping, Deep Fakes or CGI)</a:t>
            </a:r>
          </a:p>
          <a:p>
            <a:pPr lvl="1"/>
            <a:r>
              <a:rPr lang="en-AU" b="1" dirty="0">
                <a:effectLst/>
              </a:rPr>
              <a:t>Some images may not be illegal if they are “representative”</a:t>
            </a:r>
          </a:p>
          <a:p>
            <a:r>
              <a:rPr lang="en-AU" b="1" dirty="0">
                <a:effectLst/>
              </a:rPr>
              <a:t>Establishing image content evidence:</a:t>
            </a:r>
          </a:p>
          <a:p>
            <a:pPr lvl="1"/>
            <a:r>
              <a:rPr lang="en-AU" b="1" dirty="0">
                <a:effectLst/>
              </a:rPr>
              <a:t>Landmarks (e.g. apartment blocks, churches, schools)</a:t>
            </a:r>
          </a:p>
          <a:p>
            <a:pPr lvl="1"/>
            <a:r>
              <a:rPr lang="en-AU" b="1" dirty="0">
                <a:effectLst/>
              </a:rPr>
              <a:t>Visible languages (e.g. shops, road signs, road markings)</a:t>
            </a:r>
          </a:p>
          <a:p>
            <a:pPr lvl="1"/>
            <a:r>
              <a:rPr lang="en-AU" b="1" dirty="0">
                <a:effectLst/>
              </a:rPr>
              <a:t>Topography (e.g. hills, mountains, waterfalls)</a:t>
            </a:r>
          </a:p>
          <a:p>
            <a:pPr lvl="1"/>
            <a:r>
              <a:rPr lang="en-AU" b="1" dirty="0">
                <a:effectLst/>
              </a:rPr>
              <a:t>Street furniture (e.g. benches, bins, bollards)</a:t>
            </a:r>
          </a:p>
          <a:p>
            <a:r>
              <a:rPr lang="en-AU" b="1"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b="1" dirty="0"/>
              <a:t>Poster in Spanish for Tarzan movie on the 26</a:t>
            </a:r>
            <a:r>
              <a:rPr lang="en-AU" b="1" baseline="30000" dirty="0"/>
              <a:t>th</a:t>
            </a:r>
            <a:r>
              <a:rPr lang="en-AU" b="1"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b="1"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b="1" dirty="0"/>
              <a:t>Telephone connector and spare part </a:t>
            </a:r>
          </a:p>
          <a:p>
            <a:r>
              <a:rPr lang="en-AU" b="1"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Variety of methods of analysing images</a:t>
            </a:r>
          </a:p>
          <a:p>
            <a:r>
              <a:rPr lang="en-AU" b="1" dirty="0">
                <a:effectLst/>
              </a:rPr>
              <a:t>Principle Component Analysis (PCA)</a:t>
            </a:r>
          </a:p>
          <a:p>
            <a:r>
              <a:rPr lang="en-AU" b="1" dirty="0">
                <a:effectLst/>
              </a:rPr>
              <a:t>Error Level Analysis (ELA)</a:t>
            </a:r>
          </a:p>
          <a:p>
            <a:pPr lvl="1"/>
            <a:r>
              <a:rPr lang="en-AU" b="1" dirty="0">
                <a:effectLst/>
              </a:rPr>
              <a:t>Each time a JPEG is saved it creates errors which gets progressively less with each save</a:t>
            </a:r>
          </a:p>
          <a:p>
            <a:pPr lvl="1"/>
            <a:r>
              <a:rPr lang="en-AU" b="1" dirty="0">
                <a:effectLst/>
              </a:rPr>
              <a:t>ELA involves saving image to known level and then detecting the error difference</a:t>
            </a:r>
          </a:p>
          <a:p>
            <a:pPr lvl="1"/>
            <a:r>
              <a:rPr lang="en-AU" b="1"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Claimed that Osama bin Laden and members of al-</a:t>
            </a:r>
            <a:r>
              <a:rPr lang="en-AU" b="1" dirty="0" err="1">
                <a:effectLst/>
              </a:rPr>
              <a:t>Qa’ida</a:t>
            </a:r>
            <a:r>
              <a:rPr lang="en-AU" b="1" dirty="0">
                <a:effectLst/>
              </a:rPr>
              <a:t> used images via email and websites</a:t>
            </a:r>
          </a:p>
          <a:p>
            <a:r>
              <a:rPr lang="en-AU" b="1" dirty="0">
                <a:effectLst/>
              </a:rPr>
              <a:t>In 2010 11 alleged Russian spies (sleepers) used steganography to communicate with their controllers (SVR) in Russia. The software used was proprietary and allegedly supplied by the SVR.</a:t>
            </a:r>
          </a:p>
          <a:p>
            <a:r>
              <a:rPr lang="en-AU" b="1" dirty="0">
                <a:effectLst/>
              </a:rPr>
              <a:t>Used to hide malware because it is hard to detect when downloaded</a:t>
            </a:r>
          </a:p>
          <a:p>
            <a:r>
              <a:rPr lang="en-AU" b="1" dirty="0">
                <a:effectLst/>
              </a:rPr>
              <a:t>Exfiltrate data – used in industrial espionage</a:t>
            </a:r>
          </a:p>
          <a:p>
            <a:pPr lvl="1"/>
            <a:r>
              <a:rPr lang="en-AU" b="1" dirty="0">
                <a:effectLst/>
              </a:rPr>
              <a:t>2017 in the US Dmitry </a:t>
            </a:r>
            <a:r>
              <a:rPr lang="en-AU" b="1" dirty="0" err="1">
                <a:effectLst/>
              </a:rPr>
              <a:t>Sazonov</a:t>
            </a:r>
            <a:r>
              <a:rPr lang="en-AU" b="1"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Searching for deleted files that are deallocated but not erased:</a:t>
            </a:r>
          </a:p>
          <a:p>
            <a:r>
              <a:rPr lang="en-AU" b="1" dirty="0">
                <a:effectLst/>
              </a:rPr>
              <a:t>Most file systems use a table that holds information about where files are stored on the disk. They are stored in clusters and may not be contiguous</a:t>
            </a:r>
          </a:p>
          <a:p>
            <a:r>
              <a:rPr lang="en-AU" b="1" dirty="0">
                <a:effectLst/>
              </a:rPr>
              <a:t>When a file is deleted, only the entry in the table is overwritten and so the data for the file remains on disk unless overwritten by subsequent file operations</a:t>
            </a:r>
          </a:p>
          <a:p>
            <a:r>
              <a:rPr lang="en-AU" b="1"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Slack Space</a:t>
            </a:r>
          </a:p>
          <a:p>
            <a:pPr lvl="1"/>
            <a:r>
              <a:rPr lang="en-AU" b="1" dirty="0">
                <a:effectLst/>
              </a:rPr>
              <a:t>When disk space is allocated to a file it is done in 512 byte sectors. If the file does not fill the available space there is space left over – slack space</a:t>
            </a:r>
          </a:p>
          <a:p>
            <a:pPr lvl="1"/>
            <a:r>
              <a:rPr lang="en-AU" b="1" dirty="0">
                <a:effectLst/>
              </a:rPr>
              <a:t>This may contain left-over remnants of other files and so contain valuable information</a:t>
            </a:r>
          </a:p>
          <a:p>
            <a:r>
              <a:rPr lang="en-AU" b="1" dirty="0">
                <a:effectLst/>
              </a:rPr>
              <a:t>Alternate Data Streams</a:t>
            </a:r>
          </a:p>
          <a:p>
            <a:pPr lvl="1"/>
            <a:r>
              <a:rPr lang="en-AU" b="1" dirty="0">
                <a:effectLst/>
              </a:rPr>
              <a:t>Windows NTFS allows data to be allocated within a file using a stream and so only the default stream is normally seen</a:t>
            </a:r>
          </a:p>
          <a:p>
            <a:pPr lvl="1"/>
            <a:r>
              <a:rPr lang="en-AU" b="1" dirty="0">
                <a:effectLst/>
              </a:rPr>
              <a:t>It can be used to hide data from casual view and also to hide malware</a:t>
            </a:r>
          </a:p>
          <a:p>
            <a:r>
              <a:rPr lang="en-AU" b="1" dirty="0">
                <a:effectLst/>
              </a:rPr>
              <a:t>Hidden Files</a:t>
            </a:r>
          </a:p>
          <a:p>
            <a:pPr lvl="1"/>
            <a:r>
              <a:rPr lang="en-AU" b="1"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Crimes involving 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Dennis Rader (2005) BTK Killer</a:t>
            </a:r>
          </a:p>
          <a:p>
            <a:pPr lvl="1"/>
            <a:r>
              <a:rPr lang="en-AU" b="1" dirty="0">
                <a:effectLst/>
              </a:rPr>
              <a:t>Serial killer who taunted police by mailing photos and puzzles to police</a:t>
            </a:r>
          </a:p>
          <a:p>
            <a:pPr lvl="1"/>
            <a:r>
              <a:rPr lang="en-AU" b="1" dirty="0">
                <a:effectLst/>
              </a:rPr>
              <a:t>Sent a letter as a document on a floppy disk to police after taking another victim</a:t>
            </a:r>
          </a:p>
          <a:p>
            <a:pPr lvl="1"/>
            <a:r>
              <a:rPr lang="en-AU" b="1" dirty="0">
                <a:effectLst/>
              </a:rPr>
              <a:t>Police discovered a deleted document with metadata saying the author was ”Dennis” and also containing a link to the Lutheran Church where Dennis Rader was a Deacon</a:t>
            </a:r>
          </a:p>
          <a:p>
            <a:r>
              <a:rPr lang="en-AU" b="1" dirty="0">
                <a:effectLst/>
              </a:rPr>
              <a:t>Search history</a:t>
            </a:r>
          </a:p>
          <a:p>
            <a:pPr lvl="1"/>
            <a:r>
              <a:rPr lang="en-AU" b="1" dirty="0">
                <a:effectLst/>
              </a:rPr>
              <a:t>Matt Baker (2010) whose wife was found dead from a suspected overdose of sleeping pills</a:t>
            </a:r>
          </a:p>
          <a:p>
            <a:pPr lvl="1"/>
            <a:r>
              <a:rPr lang="en-AU" b="1" dirty="0">
                <a:effectLst/>
              </a:rPr>
              <a:t>Search history of Matt Baker’s computer found searches containing “</a:t>
            </a:r>
            <a:r>
              <a:rPr lang="en-AU" b="1" dirty="0"/>
              <a:t>overdosing on sleeping pills”</a:t>
            </a:r>
          </a:p>
          <a:p>
            <a:pPr lvl="1"/>
            <a:r>
              <a:rPr lang="en-AU" b="1" dirty="0">
                <a:effectLst/>
              </a:rPr>
              <a:t>Baker had also searched for pharmaceutical websites and had begun to purchase Ambien </a:t>
            </a:r>
          </a:p>
          <a:p>
            <a:pPr lvl="1"/>
            <a:r>
              <a:rPr lang="en-AU" b="1" dirty="0">
                <a:effectLst/>
              </a:rPr>
              <a:t>Emails recovered on a server showed that Matt Baker was using the computer at the time of the searches</a:t>
            </a:r>
          </a:p>
          <a:p>
            <a:endParaRPr lang="en-AU" dirty="0">
              <a:effectLst/>
            </a:endParaRP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50568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Intersection of Physical and Digital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Ross Ulbricht AKA Dread Pirate Roberts ran an illegal market place the Silk Road on the Dark Web</a:t>
            </a:r>
          </a:p>
          <a:p>
            <a:r>
              <a:rPr lang="en-AU" b="1" dirty="0">
                <a:effectLst/>
              </a:rPr>
              <a:t>Ulbricht leaked information through his use of forums like </a:t>
            </a:r>
            <a:r>
              <a:rPr lang="en-AU" b="1" dirty="0" err="1">
                <a:effectLst/>
              </a:rPr>
              <a:t>BitcoinTalk</a:t>
            </a:r>
            <a:r>
              <a:rPr lang="en-AU" b="1" dirty="0">
                <a:effectLst/>
              </a:rPr>
              <a:t>, </a:t>
            </a:r>
            <a:r>
              <a:rPr lang="en-AU" b="1" dirty="0" err="1">
                <a:effectLst/>
              </a:rPr>
              <a:t>StackOverflow</a:t>
            </a:r>
            <a:r>
              <a:rPr lang="en-AU" b="1" dirty="0">
                <a:effectLst/>
              </a:rPr>
              <a:t> and accounts used on the Silk Road site. He talked obliquely about Silk Road on LinkedIn.</a:t>
            </a:r>
          </a:p>
          <a:p>
            <a:r>
              <a:rPr lang="en-AU" b="1" dirty="0">
                <a:effectLst/>
              </a:rPr>
              <a:t>He used a VPN server with an IP address that was hard coded in the Silk Road source code</a:t>
            </a:r>
          </a:p>
          <a:p>
            <a:r>
              <a:rPr lang="en-AU" b="1" dirty="0">
                <a:effectLst/>
              </a:rPr>
              <a:t>He used a real photo on fake IDs that were in a parcel intercepted by the FBI</a:t>
            </a:r>
          </a:p>
          <a:p>
            <a:r>
              <a:rPr lang="en-AU" b="1" dirty="0">
                <a:effectLst/>
              </a:rPr>
              <a:t>The fake ID was used to rent servers that should have been invisible as they were on the Dark Web. </a:t>
            </a:r>
          </a:p>
          <a:p>
            <a:r>
              <a:rPr lang="en-AU" b="1" dirty="0">
                <a:effectLst/>
              </a:rPr>
              <a:t>He used a CAPTCHA on the login page of Silk Road that leaked his real IP address</a:t>
            </a:r>
          </a:p>
          <a:p>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462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some cases, malware collected may be unknown and working out how they work is called reverse engineering (the code is reverse engineered from the binary data in the program)</a:t>
            </a:r>
          </a:p>
          <a:p>
            <a:r>
              <a:rPr lang="en-AU" b="1" dirty="0">
                <a:effectLst/>
              </a:rPr>
              <a:t>Malware employs evasion techniques to prevent reverse engineering and so it is challenging to do this</a:t>
            </a:r>
          </a:p>
          <a:p>
            <a:r>
              <a:rPr lang="en-AU" b="1"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b="1" dirty="0" err="1">
                <a:effectLst/>
              </a:rPr>
              <a:t>Mirai</a:t>
            </a:r>
            <a:r>
              <a:rPr lang="en-AU" b="1" dirty="0">
                <a:effectLst/>
              </a:rPr>
              <a:t> botnet</a:t>
            </a:r>
          </a:p>
          <a:p>
            <a:pPr lvl="1"/>
            <a:r>
              <a:rPr lang="en-AU" b="1" dirty="0">
                <a:effectLst/>
              </a:rPr>
              <a:t>Incidentally, WannaCry exploited two vulnerabilities in Windows called </a:t>
            </a:r>
            <a:r>
              <a:rPr lang="en-AU" b="1" dirty="0" err="1">
                <a:effectLst/>
              </a:rPr>
              <a:t>DoublePulsar</a:t>
            </a:r>
            <a:r>
              <a:rPr lang="en-AU" b="1" dirty="0">
                <a:effectLst/>
              </a:rPr>
              <a:t> and </a:t>
            </a:r>
            <a:r>
              <a:rPr lang="en-AU" b="1" dirty="0" err="1">
                <a:effectLst/>
              </a:rPr>
              <a:t>EternalBlue</a:t>
            </a:r>
            <a:r>
              <a:rPr lang="en-AU" b="1"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err="1">
                <a:effectLst/>
              </a:rPr>
              <a:t>Locard’s</a:t>
            </a:r>
            <a:r>
              <a:rPr lang="en-AU" b="1" dirty="0">
                <a:effectLst/>
              </a:rPr>
              <a:t> exchange principle:</a:t>
            </a:r>
          </a:p>
          <a:p>
            <a:pPr lvl="1"/>
            <a:r>
              <a:rPr lang="en-AU" b="1" dirty="0">
                <a:effectLst/>
              </a:rPr>
              <a:t>Physical contact between objects inevitably results in the exchange of matter, leaving traces that can be analysed to (partially) reconstruct the event</a:t>
            </a:r>
          </a:p>
          <a:p>
            <a:r>
              <a:rPr lang="en-AU" b="1" dirty="0">
                <a:effectLst/>
              </a:rPr>
              <a:t>All digital contact leaves traces:</a:t>
            </a:r>
          </a:p>
          <a:p>
            <a:pPr lvl="1"/>
            <a:r>
              <a:rPr lang="en-AU" b="1" dirty="0">
                <a:effectLst/>
              </a:rPr>
              <a:t>Browser history</a:t>
            </a:r>
          </a:p>
          <a:p>
            <a:pPr lvl="1"/>
            <a:r>
              <a:rPr lang="en-AU" b="1" dirty="0">
                <a:effectLst/>
              </a:rPr>
              <a:t>Logs (logins, logouts, other events)</a:t>
            </a:r>
          </a:p>
          <a:p>
            <a:pPr lvl="1"/>
            <a:r>
              <a:rPr lang="en-AU" b="1" dirty="0">
                <a:effectLst/>
              </a:rPr>
              <a:t>File creation, modification dates</a:t>
            </a:r>
          </a:p>
          <a:p>
            <a:pPr lvl="1"/>
            <a:r>
              <a:rPr lang="en-AU" b="1" dirty="0">
                <a:effectLst/>
              </a:rPr>
              <a:t>Document metadata such as author, version history</a:t>
            </a:r>
          </a:p>
          <a:p>
            <a:pPr lvl="1"/>
            <a:r>
              <a:rPr lang="en-AU" b="1" dirty="0">
                <a:effectLst/>
              </a:rPr>
              <a:t>Backup files</a:t>
            </a:r>
          </a:p>
          <a:p>
            <a:pPr lvl="1"/>
            <a:r>
              <a:rPr lang="en-AU" b="1"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b="1" dirty="0">
                <a:effectLst/>
              </a:rPr>
              <a:t>In the US, 3 cases in the 1990s established the Daubert standard for scientific evidence in legal proceedings</a:t>
            </a:r>
          </a:p>
          <a:p>
            <a:pPr lvl="1"/>
            <a:r>
              <a:rPr lang="en-AU" sz="2200" b="1" dirty="0">
                <a:effectLst/>
              </a:rPr>
              <a:t>The theoretical underpinnings of the methods must yield testable predictions by means of which the theory could be falsified. </a:t>
            </a:r>
          </a:p>
          <a:p>
            <a:pPr lvl="1"/>
            <a:r>
              <a:rPr lang="en-AU" sz="2200" b="1" dirty="0">
                <a:effectLst/>
              </a:rPr>
              <a:t>The methods should preferably be published in a peer-reviewed journal. </a:t>
            </a:r>
          </a:p>
          <a:p>
            <a:pPr lvl="1"/>
            <a:r>
              <a:rPr lang="en-AU" sz="2200" b="1" dirty="0">
                <a:effectLst/>
              </a:rPr>
              <a:t>There should be a known rate of error that can be used in evaluating the results. </a:t>
            </a:r>
          </a:p>
          <a:p>
            <a:pPr lvl="1"/>
            <a:r>
              <a:rPr lang="en-AU" sz="2200" b="1" dirty="0">
                <a:effectLst/>
              </a:rPr>
              <a:t>The methods should be generally accepted within the relevant scientific community. </a:t>
            </a:r>
          </a:p>
          <a:p>
            <a:r>
              <a:rPr lang="en-AU" sz="2400" b="1" dirty="0">
                <a:effectLst/>
              </a:rPr>
              <a:t>In the UK the Law Commission built on this:</a:t>
            </a:r>
          </a:p>
          <a:p>
            <a:pPr lvl="1"/>
            <a:r>
              <a:rPr lang="en-AU" sz="2200" b="1" dirty="0">
                <a:effectLst/>
              </a:rPr>
              <a:t>No action taken by law enforcement should change data that may be subsequently relied on in court</a:t>
            </a:r>
          </a:p>
          <a:p>
            <a:pPr lvl="1"/>
            <a:r>
              <a:rPr lang="en-AU" sz="2200" b="1" dirty="0">
                <a:effectLst/>
              </a:rPr>
              <a:t>People collecting data should be competent to do so</a:t>
            </a:r>
          </a:p>
          <a:p>
            <a:pPr lvl="1"/>
            <a:r>
              <a:rPr lang="en-AU" sz="2200" b="1" dirty="0">
                <a:effectLst/>
              </a:rPr>
              <a:t>An audit trail that enables someone else to reproduce the results should be kept</a:t>
            </a:r>
          </a:p>
          <a:p>
            <a:pPr lvl="1"/>
            <a:r>
              <a:rPr lang="en-AU" sz="2200" b="1" dirty="0">
                <a:effectLst/>
              </a:rPr>
              <a:t>There should be someone in charge to ensure that the law and these principles are kept</a:t>
            </a:r>
          </a:p>
          <a:p>
            <a:r>
              <a:rPr lang="en-AU" sz="2400" b="1"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Proving attribution is sometimes hard </a:t>
            </a:r>
          </a:p>
          <a:p>
            <a:pPr lvl="1"/>
            <a:r>
              <a:rPr lang="en-AU" sz="2200" b="1" dirty="0">
                <a:effectLst/>
              </a:rPr>
              <a:t>“Someone else used my </a:t>
            </a:r>
            <a:r>
              <a:rPr lang="en-AU" sz="2200" b="1" dirty="0" err="1">
                <a:effectLst/>
              </a:rPr>
              <a:t>WiFi</a:t>
            </a:r>
            <a:r>
              <a:rPr lang="en-AU" sz="2200" b="1" dirty="0">
                <a:effectLst/>
              </a:rPr>
              <a:t>”</a:t>
            </a:r>
          </a:p>
          <a:p>
            <a:pPr lvl="1"/>
            <a:r>
              <a:rPr lang="en-AU" sz="2200" b="1" dirty="0">
                <a:effectLst/>
              </a:rPr>
              <a:t>A Trojan virus put those files on my computer  (Trojan Horse Defence)</a:t>
            </a:r>
          </a:p>
          <a:p>
            <a:r>
              <a:rPr lang="en-AU" sz="2400" b="1" dirty="0">
                <a:effectLst/>
              </a:rPr>
              <a:t>Evidence was not tampered with or altered </a:t>
            </a:r>
          </a:p>
          <a:p>
            <a:r>
              <a:rPr lang="en-AU" sz="2400" b="1" dirty="0">
                <a:effectLst/>
              </a:rPr>
              <a:t>Having correct search warrants </a:t>
            </a:r>
          </a:p>
          <a:p>
            <a:pPr lvl="1"/>
            <a:r>
              <a:rPr lang="en-AU" sz="2200" b="1" dirty="0">
                <a:effectLst/>
              </a:rPr>
              <a:t>Searching for one thing and then discovering evidence for a different crime</a:t>
            </a:r>
          </a:p>
          <a:p>
            <a:r>
              <a:rPr lang="en-AU" sz="2400" b="1"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70040</TotalTime>
  <Words>2736</Words>
  <Application>Microsoft Macintosh PowerPoint</Application>
  <PresentationFormat>Widescreen</PresentationFormat>
  <Paragraphs>497</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Memory capture and analysis</vt:lpstr>
      <vt:lpstr>Memory capture and analysis II</vt:lpstr>
      <vt:lpstr>Analysis I</vt:lpstr>
      <vt:lpstr>Analysis II</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lpstr>File System Analysis: Deleted Files</vt:lpstr>
      <vt:lpstr>File System Analysis: Slack Space</vt:lpstr>
      <vt:lpstr>Crimes involving Digital Forensics</vt:lpstr>
      <vt:lpstr>Intersection of Physical and Digital</vt:lpstr>
      <vt:lpstr>Reverse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410</cp:revision>
  <dcterms:created xsi:type="dcterms:W3CDTF">2020-01-13T04:26:47Z</dcterms:created>
  <dcterms:modified xsi:type="dcterms:W3CDTF">2024-09-11T04:21:43Z</dcterms:modified>
</cp:coreProperties>
</file>